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8" r:id="rId3"/>
    <p:sldId id="266" r:id="rId4"/>
    <p:sldId id="279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286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D25A9A-E3FA-484B-B341-9B9BA85FBC29}">
  <a:tblStyle styleId="{FED25A9A-E3FA-484B-B341-9B9BA85FBC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21" autoAdjust="0"/>
  </p:normalViewPr>
  <p:slideViewPr>
    <p:cSldViewPr snapToGrid="0">
      <p:cViewPr varScale="1">
        <p:scale>
          <a:sx n="138" d="100"/>
          <a:sy n="138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06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8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11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8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29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61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008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2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25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0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2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323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0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068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84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630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3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904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22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5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563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60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3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93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52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2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12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39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7" name="Google Shape;437;p22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8" name="Google Shape;438;p22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9" name="Google Shape;439;p22"/>
          <p:cNvSpPr txBox="1">
            <a:spLocks noGrp="1"/>
          </p:cNvSpPr>
          <p:nvPr>
            <p:ph type="subTitle" idx="4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0" name="Google Shape;440;p22"/>
          <p:cNvSpPr txBox="1">
            <a:spLocks noGrp="1"/>
          </p:cNvSpPr>
          <p:nvPr>
            <p:ph type="subTitle" idx="5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1" name="Google Shape;441;p22"/>
          <p:cNvSpPr txBox="1">
            <a:spLocks noGrp="1"/>
          </p:cNvSpPr>
          <p:nvPr>
            <p:ph type="subTitle" idx="6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2" name="Google Shape;442;p22"/>
          <p:cNvSpPr txBox="1">
            <a:spLocks noGrp="1"/>
          </p:cNvSpPr>
          <p:nvPr>
            <p:ph type="subTitle" idx="7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3" name="Google Shape;443;p22"/>
          <p:cNvSpPr txBox="1">
            <a:spLocks noGrp="1"/>
          </p:cNvSpPr>
          <p:nvPr>
            <p:ph type="subTitle" idx="8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4" name="Google Shape;444;p22"/>
          <p:cNvSpPr txBox="1">
            <a:spLocks noGrp="1"/>
          </p:cNvSpPr>
          <p:nvPr>
            <p:ph type="subTitle" idx="9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5" name="Google Shape;445;p22"/>
          <p:cNvSpPr txBox="1">
            <a:spLocks noGrp="1"/>
          </p:cNvSpPr>
          <p:nvPr>
            <p:ph type="subTitle" idx="13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6" name="Google Shape;446;p22"/>
          <p:cNvSpPr txBox="1">
            <a:spLocks noGrp="1"/>
          </p:cNvSpPr>
          <p:nvPr>
            <p:ph type="subTitle" idx="14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7" name="Google Shape;447;p22"/>
          <p:cNvSpPr txBox="1">
            <a:spLocks noGrp="1"/>
          </p:cNvSpPr>
          <p:nvPr>
            <p:ph type="subTitle" idx="15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8" name="Google Shape;448;p22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8" r:id="rId4"/>
    <p:sldLayoutId id="2147483674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07368" y="1478413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  <a:cs typeface="Bahiana"/>
                <a:sym typeface="Bahiana"/>
              </a:rPr>
              <a:t>경력 기술서</a:t>
            </a:r>
            <a:endParaRPr dirty="0">
              <a:latin typeface="+mn-ea"/>
              <a:ea typeface="+mn-e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07368" y="2663637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주식회사 유명 </a:t>
            </a:r>
            <a:endParaRPr lang="en-US" altLang="ko-KR" dirty="0" smtClean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기술연구소 </a:t>
            </a:r>
            <a:r>
              <a:rPr lang="ko-KR" altLang="en-US" dirty="0" smtClean="0">
                <a:latin typeface="+mn-ea"/>
                <a:ea typeface="+mn-ea"/>
              </a:rPr>
              <a:t>대리</a:t>
            </a:r>
            <a:endParaRPr lang="en-US" altLang="ko-KR" dirty="0" smtClean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b="1" dirty="0" smtClean="0">
                <a:latin typeface="+mn-ea"/>
                <a:ea typeface="+mn-ea"/>
              </a:rPr>
              <a:t>강 부 식</a:t>
            </a:r>
            <a:endParaRPr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Hardware Debugging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[COPT]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I/O TEST JIG </a:t>
            </a:r>
            <a:r>
              <a:rPr lang="ko-KR" altLang="en-US" sz="1400" dirty="0">
                <a:latin typeface="+mn-ea"/>
                <a:ea typeface="+mn-ea"/>
              </a:rPr>
              <a:t>제작</a:t>
            </a:r>
            <a:endParaRPr lang="en-US" altLang="ko-KR" sz="1400" dirty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Logic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테스트 및 문제점 개선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31241"/>
              </p:ext>
            </p:extLst>
          </p:nvPr>
        </p:nvGraphicFramePr>
        <p:xfrm>
          <a:off x="1959779" y="2610999"/>
          <a:ext cx="5531691" cy="2324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45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10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6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국책사업 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Helideck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120308" y="3362050"/>
            <a:ext cx="4303642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2015.08~2018.04 (2</a:t>
            </a:r>
            <a:r>
              <a:rPr lang="ko-KR" altLang="en-US" dirty="0" smtClean="0">
                <a:latin typeface="+mn-ea"/>
                <a:ea typeface="+mn-ea"/>
              </a:rPr>
              <a:t>년 </a:t>
            </a:r>
            <a:r>
              <a:rPr lang="en-US" altLang="ko-KR" dirty="0" smtClean="0">
                <a:latin typeface="+mn-ea"/>
                <a:ea typeface="+mn-ea"/>
              </a:rPr>
              <a:t>8</a:t>
            </a:r>
            <a:r>
              <a:rPr lang="ko-KR" altLang="en-US" dirty="0" smtClean="0">
                <a:latin typeface="+mn-ea"/>
                <a:ea typeface="+mn-ea"/>
              </a:rPr>
              <a:t>개월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03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11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087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LED </a:t>
            </a:r>
            <a:r>
              <a:rPr lang="en-US" altLang="ko-KR" sz="1400" b="1" dirty="0">
                <a:latin typeface="+mn-ea"/>
                <a:ea typeface="+mn-ea"/>
              </a:rPr>
              <a:t>Controller Hardware Debugging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44" y="1839559"/>
            <a:ext cx="5508136" cy="9780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197" y="3006896"/>
            <a:ext cx="4263229" cy="2031674"/>
          </a:xfrm>
          <a:prstGeom prst="rect">
            <a:avLst/>
          </a:prstGeom>
        </p:spPr>
      </p:pic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12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13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4865501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LED </a:t>
            </a:r>
            <a:r>
              <a:rPr lang="en-US" altLang="ko-KR" sz="1600" b="1" dirty="0">
                <a:latin typeface="+mn-ea"/>
                <a:ea typeface="+mn-ea"/>
              </a:rPr>
              <a:t>Controller Firmware </a:t>
            </a:r>
            <a:r>
              <a:rPr lang="ko-KR" altLang="en-US" sz="1600" b="1" dirty="0">
                <a:latin typeface="+mn-ea"/>
                <a:ea typeface="+mn-ea"/>
              </a:rPr>
              <a:t>작성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en-US" altLang="ko-KR" sz="1600" b="1" dirty="0">
                <a:latin typeface="+mn-ea"/>
                <a:ea typeface="+mn-ea"/>
              </a:rPr>
              <a:t>STM32F205)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CAN </a:t>
            </a:r>
            <a:r>
              <a:rPr lang="ko-KR" altLang="en-US" sz="1400" dirty="0">
                <a:latin typeface="+mn-ea"/>
                <a:ea typeface="+mn-ea"/>
              </a:rPr>
              <a:t>통신으로 </a:t>
            </a:r>
            <a:r>
              <a:rPr lang="en-US" altLang="ko-KR" sz="1400" dirty="0">
                <a:latin typeface="+mn-ea"/>
                <a:ea typeface="+mn-ea"/>
              </a:rPr>
              <a:t>LED Driver </a:t>
            </a:r>
            <a:r>
              <a:rPr lang="ko-KR" altLang="en-US" sz="1400" dirty="0">
                <a:latin typeface="+mn-ea"/>
                <a:ea typeface="+mn-ea"/>
              </a:rPr>
              <a:t>제어</a:t>
            </a:r>
            <a:endParaRPr lang="en-US" altLang="ko-KR" sz="1400" dirty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CAN </a:t>
            </a:r>
            <a:r>
              <a:rPr lang="ko-KR" altLang="en-US" sz="1400" dirty="0">
                <a:latin typeface="+mn-ea"/>
                <a:ea typeface="+mn-ea"/>
              </a:rPr>
              <a:t>통신으로 </a:t>
            </a:r>
            <a:r>
              <a:rPr lang="en-US" altLang="ko-KR" sz="1400" dirty="0">
                <a:latin typeface="+mn-ea"/>
                <a:ea typeface="+mn-ea"/>
              </a:rPr>
              <a:t>HMI </a:t>
            </a:r>
            <a:r>
              <a:rPr lang="ko-KR" altLang="en-US" sz="1400" dirty="0">
                <a:latin typeface="+mn-ea"/>
                <a:ea typeface="+mn-ea"/>
              </a:rPr>
              <a:t>와 </a:t>
            </a:r>
            <a:r>
              <a:rPr lang="ko-KR" altLang="en-US" sz="1400" dirty="0" smtClean="0">
                <a:latin typeface="+mn-ea"/>
                <a:ea typeface="+mn-ea"/>
              </a:rPr>
              <a:t>통신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6" y="2599981"/>
            <a:ext cx="4331043" cy="2434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850" y="974401"/>
            <a:ext cx="3638892" cy="4060307"/>
          </a:xfrm>
          <a:prstGeom prst="rect">
            <a:avLst/>
          </a:prstGeom>
        </p:spPr>
      </p:pic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13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63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4865501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Helideck </a:t>
            </a:r>
            <a:r>
              <a:rPr lang="en-US" altLang="ko-KR" sz="1600" b="1" dirty="0">
                <a:latin typeface="+mn-ea"/>
                <a:ea typeface="+mn-ea"/>
              </a:rPr>
              <a:t>Control Panel  </a:t>
            </a:r>
            <a:r>
              <a:rPr lang="ko-KR" altLang="en-US" sz="1600" b="1" dirty="0">
                <a:latin typeface="+mn-ea"/>
                <a:ea typeface="+mn-ea"/>
              </a:rPr>
              <a:t>제작 도면 작성 및 </a:t>
            </a:r>
            <a:r>
              <a:rPr lang="ko-KR" altLang="en-US" sz="1600" b="1" dirty="0" smtClean="0">
                <a:latin typeface="+mn-ea"/>
                <a:ea typeface="+mn-ea"/>
              </a:rPr>
              <a:t>결선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84" y="1814774"/>
            <a:ext cx="3808126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19" y="1724550"/>
            <a:ext cx="1465267" cy="30620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286" y="1724550"/>
            <a:ext cx="1694857" cy="3152247"/>
          </a:xfrm>
          <a:prstGeom prst="rect">
            <a:avLst/>
          </a:prstGeom>
        </p:spPr>
      </p:pic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14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9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04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Helideck </a:t>
            </a:r>
            <a:r>
              <a:rPr lang="en-US" altLang="ko-KR" sz="1600" b="1" dirty="0">
                <a:latin typeface="+mn-ea"/>
                <a:ea typeface="+mn-ea"/>
              </a:rPr>
              <a:t>LED Control Module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b="1" dirty="0" smtClean="0">
                <a:latin typeface="+mn-ea"/>
                <a:ea typeface="+mn-ea"/>
              </a:rPr>
              <a:t>제작</a:t>
            </a:r>
            <a:r>
              <a:rPr lang="en-US" altLang="ko-KR" sz="1600" b="1" dirty="0">
                <a:latin typeface="+mn-ea"/>
                <a:ea typeface="+mn-ea"/>
              </a:rPr>
              <a:t>(IP67 </a:t>
            </a:r>
            <a:r>
              <a:rPr lang="ko-KR" altLang="en-US" sz="1600" b="1" dirty="0">
                <a:latin typeface="+mn-ea"/>
                <a:ea typeface="+mn-ea"/>
              </a:rPr>
              <a:t>충족 케이스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383" y="777004"/>
            <a:ext cx="3551478" cy="4264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13" y="2909441"/>
            <a:ext cx="4429125" cy="1809750"/>
          </a:xfrm>
          <a:prstGeom prst="rect">
            <a:avLst/>
          </a:prstGeom>
        </p:spPr>
      </p:pic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15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32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05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Helideck </a:t>
            </a:r>
            <a:r>
              <a:rPr lang="en-US" altLang="ko-KR" sz="1600" b="1" dirty="0">
                <a:latin typeface="+mn-ea"/>
                <a:ea typeface="+mn-ea"/>
              </a:rPr>
              <a:t>LED Control Panel Debugging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ko-KR" altLang="en-US" sz="1400" dirty="0" smtClean="0">
                <a:latin typeface="+mn-ea"/>
                <a:ea typeface="+mn-ea"/>
              </a:rPr>
              <a:t>판넬 </a:t>
            </a:r>
            <a:r>
              <a:rPr lang="ko-KR" altLang="en-US" sz="1400" dirty="0">
                <a:latin typeface="+mn-ea"/>
                <a:ea typeface="+mn-ea"/>
              </a:rPr>
              <a:t>설치 후 동작 확인 중 </a:t>
            </a:r>
            <a:r>
              <a:rPr lang="en-US" altLang="ko-KR" sz="1400" dirty="0">
                <a:latin typeface="+mn-ea"/>
                <a:ea typeface="+mn-ea"/>
              </a:rPr>
              <a:t>LED </a:t>
            </a:r>
            <a:r>
              <a:rPr lang="ko-KR" altLang="en-US" sz="1400" dirty="0">
                <a:latin typeface="+mn-ea"/>
                <a:ea typeface="+mn-ea"/>
              </a:rPr>
              <a:t>제어하는 부분에서 문제가 </a:t>
            </a:r>
            <a:r>
              <a:rPr lang="ko-KR" altLang="en-US" sz="1400" dirty="0" smtClean="0">
                <a:latin typeface="+mn-ea"/>
                <a:ea typeface="+mn-ea"/>
              </a:rPr>
              <a:t>발생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ko-KR" altLang="en-US" sz="1400" dirty="0">
                <a:latin typeface="+mn-ea"/>
                <a:ea typeface="+mn-ea"/>
              </a:rPr>
              <a:t>확인 후 외부 노이즈 문제로 판단</a:t>
            </a:r>
            <a:endParaRPr lang="en-US" altLang="ko-KR" sz="1400" dirty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Ferrite Core</a:t>
            </a:r>
            <a:r>
              <a:rPr lang="ko-KR" altLang="en-US" sz="1400" dirty="0">
                <a:latin typeface="+mn-ea"/>
                <a:ea typeface="+mn-ea"/>
              </a:rPr>
              <a:t>로 문제 해결</a:t>
            </a:r>
            <a:endParaRPr lang="en-US" altLang="ko-KR" sz="1400" dirty="0">
              <a:latin typeface="+mn-ea"/>
              <a:ea typeface="+mn-ea"/>
            </a:endParaRPr>
          </a:p>
          <a:p>
            <a:pPr marL="139700" indent="0" algn="l"/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05" y="2784929"/>
            <a:ext cx="5376047" cy="2214253"/>
          </a:xfrm>
          <a:prstGeom prst="rect">
            <a:avLst/>
          </a:prstGeom>
        </p:spPr>
      </p:pic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16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7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06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방폭</a:t>
            </a:r>
            <a:r>
              <a:rPr lang="ko-KR" altLang="en-US" sz="1600" b="1" dirty="0" smtClean="0">
                <a:latin typeface="+mn-ea"/>
                <a:ea typeface="+mn-ea"/>
              </a:rPr>
              <a:t> 진행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err="1" smtClean="0">
                <a:latin typeface="+mn-ea"/>
                <a:ea typeface="+mn-ea"/>
              </a:rPr>
              <a:t>내압방폭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LED Control Module</a:t>
            </a:r>
            <a:r>
              <a:rPr lang="ko-KR" altLang="en-US" sz="1400" dirty="0">
                <a:latin typeface="+mn-ea"/>
                <a:ea typeface="+mn-ea"/>
              </a:rPr>
              <a:t>이 들어갈 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39700" indent="0" algn="l"/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    </a:t>
            </a:r>
            <a:r>
              <a:rPr lang="ko-KR" altLang="en-US" sz="1400" dirty="0" smtClean="0">
                <a:latin typeface="+mn-ea"/>
                <a:ea typeface="+mn-ea"/>
              </a:rPr>
              <a:t>내압 </a:t>
            </a:r>
            <a:r>
              <a:rPr lang="ko-KR" altLang="en-US" sz="1400" dirty="0" err="1">
                <a:latin typeface="+mn-ea"/>
                <a:ea typeface="+mn-ea"/>
              </a:rPr>
              <a:t>방폭</a:t>
            </a:r>
            <a:r>
              <a:rPr lang="ko-KR" altLang="en-US" sz="1400" dirty="0">
                <a:latin typeface="+mn-ea"/>
                <a:ea typeface="+mn-ea"/>
              </a:rPr>
              <a:t> 케이스 업무 진행 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ko-KR" altLang="en-US" sz="1400" dirty="0" err="1">
                <a:latin typeface="+mn-ea"/>
                <a:ea typeface="+mn-ea"/>
              </a:rPr>
              <a:t>방폭</a:t>
            </a:r>
            <a:r>
              <a:rPr lang="ko-KR" altLang="en-US" sz="1400" dirty="0">
                <a:latin typeface="+mn-ea"/>
                <a:ea typeface="+mn-ea"/>
              </a:rPr>
              <a:t> 시험 진행 업무 및 서류 업무 진행 </a:t>
            </a:r>
            <a:r>
              <a:rPr lang="en-US" altLang="ko-KR" sz="1400" dirty="0">
                <a:latin typeface="+mn-ea"/>
                <a:ea typeface="+mn-ea"/>
              </a:rPr>
              <a:t>(ATEX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76804"/>
              </p:ext>
            </p:extLst>
          </p:nvPr>
        </p:nvGraphicFramePr>
        <p:xfrm>
          <a:off x="205563" y="3352727"/>
          <a:ext cx="2713906" cy="1557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33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케이스 도면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실제 제작 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제품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427" y="829012"/>
            <a:ext cx="2652498" cy="4129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575" y="3352727"/>
            <a:ext cx="3075617" cy="1557727"/>
          </a:xfrm>
          <a:prstGeom prst="rect">
            <a:avLst/>
          </a:prstGeom>
        </p:spPr>
      </p:pic>
      <p:sp>
        <p:nvSpPr>
          <p:cNvPr id="10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17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84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07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>
                <a:latin typeface="+mn-ea"/>
                <a:ea typeface="+mn-ea"/>
              </a:rPr>
              <a:t>특허 진행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[Helideck]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41" y="1749443"/>
            <a:ext cx="2616092" cy="32632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40" y="1749443"/>
            <a:ext cx="2351009" cy="3263230"/>
          </a:xfrm>
          <a:prstGeom prst="rect">
            <a:avLst/>
          </a:prstGeom>
        </p:spPr>
      </p:pic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18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4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</a:t>
            </a:r>
            <a:r>
              <a:rPr lang="ko-KR" altLang="en-US" sz="3600" dirty="0" err="1" smtClean="0">
                <a:latin typeface="+mn-ea"/>
                <a:ea typeface="+mn-ea"/>
              </a:rPr>
              <a:t>육상발전</a:t>
            </a:r>
            <a:r>
              <a:rPr lang="ko-KR" altLang="en-US" sz="3600" dirty="0" smtClean="0">
                <a:latin typeface="+mn-ea"/>
                <a:ea typeface="+mn-ea"/>
              </a:rPr>
              <a:t> 엔진 제어기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120308" y="3362050"/>
            <a:ext cx="4303642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2017.03~2018.04 (9</a:t>
            </a:r>
            <a:r>
              <a:rPr lang="ko-KR" altLang="en-US" dirty="0" smtClean="0">
                <a:latin typeface="+mn-ea"/>
                <a:ea typeface="+mn-ea"/>
              </a:rPr>
              <a:t>개월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04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19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1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365446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latin typeface="+mn-ea"/>
                <a:ea typeface="+mn-ea"/>
              </a:rPr>
              <a:t>국책사업 프로젝트 </a:t>
            </a:r>
            <a:r>
              <a:rPr lang="en-US" altLang="ko-KR" sz="1400" dirty="0" smtClean="0">
                <a:latin typeface="+mn-ea"/>
                <a:ea typeface="+mn-ea"/>
              </a:rPr>
              <a:t>– </a:t>
            </a:r>
            <a:r>
              <a:rPr lang="ko-KR" altLang="en-US" sz="1400" dirty="0" err="1" smtClean="0">
                <a:latin typeface="+mn-ea"/>
                <a:ea typeface="+mn-ea"/>
              </a:rPr>
              <a:t>드릴쉽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err="1" smtClean="0">
                <a:latin typeface="+mn-ea"/>
                <a:ea typeface="+mn-ea"/>
              </a:rPr>
              <a:t>엔진제어</a:t>
            </a:r>
            <a:endParaRPr sz="1400" dirty="0">
              <a:latin typeface="+mn-ea"/>
              <a:ea typeface="+mn-ea"/>
            </a:endParaRPr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33814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+mn-ea"/>
                <a:ea typeface="+mn-ea"/>
              </a:rPr>
              <a:t>03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750" y="729646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100" dirty="0" smtClean="0">
                <a:latin typeface="+mn-ea"/>
                <a:ea typeface="+mn-ea"/>
              </a:rPr>
              <a:t>프로젝트 </a:t>
            </a:r>
            <a:r>
              <a:rPr lang="ko-KR" altLang="en-US" sz="1100" dirty="0" err="1" smtClean="0">
                <a:latin typeface="+mn-ea"/>
                <a:ea typeface="+mn-ea"/>
              </a:rPr>
              <a:t>수행기간</a:t>
            </a:r>
            <a:r>
              <a:rPr lang="en-US" altLang="ko-KR" sz="1100" dirty="0" smtClean="0">
                <a:latin typeface="+mn-ea"/>
                <a:ea typeface="+mn-ea"/>
              </a:rPr>
              <a:t>: 2015.07~2016.07 (1</a:t>
            </a:r>
            <a:r>
              <a:rPr lang="ko-KR" altLang="en-US" sz="1100" dirty="0" smtClean="0">
                <a:latin typeface="+mn-ea"/>
                <a:ea typeface="+mn-ea"/>
              </a:rPr>
              <a:t>년</a:t>
            </a:r>
            <a:r>
              <a:rPr lang="en-US" altLang="ko-KR" sz="1100" dirty="0" smtClean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Google Shape;509;p35"/>
          <p:cNvSpPr txBox="1">
            <a:spLocks/>
          </p:cNvSpPr>
          <p:nvPr/>
        </p:nvSpPr>
        <p:spPr>
          <a:xfrm flipH="1">
            <a:off x="1864208" y="2955690"/>
            <a:ext cx="977924" cy="78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sz="2400" b="1" dirty="0" smtClean="0">
                <a:latin typeface="+mn-ea"/>
                <a:ea typeface="+mn-ea"/>
              </a:rPr>
              <a:t>목 차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1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solidFill>
                  <a:schemeClr val="accent1"/>
                </a:solidFill>
                <a:latin typeface="+mn-ea"/>
                <a:ea typeface="+mn-ea"/>
              </a:rPr>
              <a:t>p. 02</a:t>
            </a:r>
            <a:endParaRPr lang="en-US" altLang="ko-KR" sz="1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7" name="Google Shape;499;p35"/>
          <p:cNvSpPr txBox="1">
            <a:spLocks/>
          </p:cNvSpPr>
          <p:nvPr/>
        </p:nvSpPr>
        <p:spPr>
          <a:xfrm>
            <a:off x="2271022" y="1144219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sz="1400" dirty="0" smtClean="0">
                <a:latin typeface="+mn-ea"/>
                <a:ea typeface="+mn-ea"/>
              </a:rPr>
              <a:t>프로젝트 </a:t>
            </a:r>
            <a:r>
              <a:rPr lang="en-US" altLang="ko-KR" sz="1400" dirty="0" smtClean="0">
                <a:latin typeface="+mn-ea"/>
                <a:ea typeface="+mn-ea"/>
              </a:rPr>
              <a:t>– COPT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8" name="Google Shape;500;p35"/>
          <p:cNvSpPr txBox="1">
            <a:spLocks/>
          </p:cNvSpPr>
          <p:nvPr/>
        </p:nvSpPr>
        <p:spPr>
          <a:xfrm>
            <a:off x="7297976" y="1116919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3600" dirty="0" smtClean="0">
                <a:latin typeface="+mn-ea"/>
                <a:ea typeface="+mn-ea"/>
              </a:rPr>
              <a:t>07</a:t>
            </a:r>
            <a:endParaRPr lang="en" sz="3600" dirty="0">
              <a:latin typeface="+mn-ea"/>
              <a:ea typeface="+mn-ea"/>
            </a:endParaRPr>
          </a:p>
        </p:txBody>
      </p:sp>
      <p:sp>
        <p:nvSpPr>
          <p:cNvPr id="19" name="Google Shape;509;p35"/>
          <p:cNvSpPr txBox="1">
            <a:spLocks/>
          </p:cNvSpPr>
          <p:nvPr/>
        </p:nvSpPr>
        <p:spPr>
          <a:xfrm flipH="1">
            <a:off x="2640676" y="1508419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/>
            <a:r>
              <a:rPr lang="ko-KR" altLang="en-US" sz="1100" dirty="0">
                <a:latin typeface="+mn-ea"/>
                <a:ea typeface="+mn-ea"/>
              </a:rPr>
              <a:t>프로젝트 </a:t>
            </a:r>
            <a:r>
              <a:rPr lang="ko-KR" altLang="en-US" sz="1100" dirty="0" err="1">
                <a:latin typeface="+mn-ea"/>
                <a:ea typeface="+mn-ea"/>
              </a:rPr>
              <a:t>수행기간</a:t>
            </a:r>
            <a:r>
              <a:rPr lang="en-US" altLang="ko-KR" sz="1100" dirty="0">
                <a:latin typeface="+mn-ea"/>
                <a:ea typeface="+mn-ea"/>
              </a:rPr>
              <a:t>: 2015.01~2015.11 (11</a:t>
            </a:r>
            <a:r>
              <a:rPr lang="ko-KR" altLang="en-US" sz="1100" dirty="0">
                <a:latin typeface="+mn-ea"/>
                <a:ea typeface="+mn-ea"/>
              </a:rPr>
              <a:t>개월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1" name="Google Shape;499;p35"/>
          <p:cNvSpPr txBox="1">
            <a:spLocks/>
          </p:cNvSpPr>
          <p:nvPr/>
        </p:nvSpPr>
        <p:spPr>
          <a:xfrm>
            <a:off x="2271022" y="1928090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 sz="1400" dirty="0">
                <a:latin typeface="+mn-ea"/>
                <a:ea typeface="+mn-ea"/>
              </a:rPr>
              <a:t>국책사업 프로젝트 </a:t>
            </a:r>
            <a:r>
              <a:rPr lang="en-US" altLang="ko-KR" sz="1400" dirty="0">
                <a:latin typeface="+mn-ea"/>
                <a:ea typeface="+mn-ea"/>
              </a:rPr>
              <a:t>- Helideck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2" name="Google Shape;500;p35"/>
          <p:cNvSpPr txBox="1">
            <a:spLocks/>
          </p:cNvSpPr>
          <p:nvPr/>
        </p:nvSpPr>
        <p:spPr>
          <a:xfrm>
            <a:off x="7297976" y="1853990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3600" dirty="0" smtClean="0">
                <a:latin typeface="+mn-ea"/>
                <a:ea typeface="+mn-ea"/>
              </a:rPr>
              <a:t>11</a:t>
            </a:r>
            <a:endParaRPr lang="en" sz="3600" dirty="0">
              <a:latin typeface="+mn-ea"/>
              <a:ea typeface="+mn-ea"/>
            </a:endParaRPr>
          </a:p>
        </p:txBody>
      </p:sp>
      <p:sp>
        <p:nvSpPr>
          <p:cNvPr id="23" name="Google Shape;509;p35"/>
          <p:cNvSpPr txBox="1">
            <a:spLocks/>
          </p:cNvSpPr>
          <p:nvPr/>
        </p:nvSpPr>
        <p:spPr>
          <a:xfrm flipH="1">
            <a:off x="2640676" y="2292290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/>
            <a:r>
              <a:rPr lang="ko-KR" altLang="en-US" sz="1100" dirty="0">
                <a:latin typeface="+mn-ea"/>
                <a:ea typeface="+mn-ea"/>
              </a:rPr>
              <a:t>프로젝트 </a:t>
            </a:r>
            <a:r>
              <a:rPr lang="ko-KR" altLang="en-US" sz="1100" dirty="0" err="1">
                <a:latin typeface="+mn-ea"/>
                <a:ea typeface="+mn-ea"/>
              </a:rPr>
              <a:t>수행기간</a:t>
            </a:r>
            <a:r>
              <a:rPr lang="en-US" altLang="ko-KR" sz="1100" dirty="0">
                <a:latin typeface="+mn-ea"/>
                <a:ea typeface="+mn-ea"/>
              </a:rPr>
              <a:t>: 2015.08~2018.04 (2</a:t>
            </a:r>
            <a:r>
              <a:rPr lang="ko-KR" altLang="en-US" sz="1100" dirty="0">
                <a:latin typeface="+mn-ea"/>
                <a:ea typeface="+mn-ea"/>
              </a:rPr>
              <a:t>년 </a:t>
            </a:r>
            <a:r>
              <a:rPr lang="en-US" altLang="ko-KR" sz="1100" dirty="0">
                <a:latin typeface="+mn-ea"/>
                <a:ea typeface="+mn-ea"/>
              </a:rPr>
              <a:t>8</a:t>
            </a:r>
            <a:r>
              <a:rPr lang="ko-KR" altLang="en-US" sz="1100" dirty="0">
                <a:latin typeface="+mn-ea"/>
                <a:ea typeface="+mn-ea"/>
              </a:rPr>
              <a:t>개월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0" name="Google Shape;499;p35"/>
          <p:cNvSpPr txBox="1">
            <a:spLocks/>
          </p:cNvSpPr>
          <p:nvPr/>
        </p:nvSpPr>
        <p:spPr>
          <a:xfrm>
            <a:off x="2271022" y="2739261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 sz="1400" dirty="0" smtClean="0">
                <a:latin typeface="+mn-ea"/>
                <a:ea typeface="+mn-ea"/>
              </a:rPr>
              <a:t>프로젝트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 err="1">
                <a:latin typeface="+mn-ea"/>
                <a:ea typeface="+mn-ea"/>
              </a:rPr>
              <a:t>육상발전</a:t>
            </a:r>
            <a:r>
              <a:rPr lang="ko-KR" altLang="en-US" sz="1400" dirty="0">
                <a:latin typeface="+mn-ea"/>
                <a:ea typeface="+mn-ea"/>
              </a:rPr>
              <a:t> 엔진 제어기</a:t>
            </a:r>
          </a:p>
        </p:txBody>
      </p:sp>
      <p:sp>
        <p:nvSpPr>
          <p:cNvPr id="31" name="Google Shape;500;p35"/>
          <p:cNvSpPr txBox="1">
            <a:spLocks/>
          </p:cNvSpPr>
          <p:nvPr/>
        </p:nvSpPr>
        <p:spPr>
          <a:xfrm>
            <a:off x="7271776" y="2711267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3600" dirty="0" smtClean="0">
                <a:latin typeface="+mn-ea"/>
                <a:ea typeface="+mn-ea"/>
              </a:rPr>
              <a:t>19</a:t>
            </a:r>
            <a:endParaRPr lang="en" sz="3600" dirty="0">
              <a:latin typeface="+mn-ea"/>
              <a:ea typeface="+mn-ea"/>
            </a:endParaRPr>
          </a:p>
        </p:txBody>
      </p:sp>
      <p:sp>
        <p:nvSpPr>
          <p:cNvPr id="32" name="Google Shape;509;p35"/>
          <p:cNvSpPr txBox="1">
            <a:spLocks/>
          </p:cNvSpPr>
          <p:nvPr/>
        </p:nvSpPr>
        <p:spPr>
          <a:xfrm flipH="1">
            <a:off x="2640676" y="3103461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/>
            <a:r>
              <a:rPr lang="ko-KR" altLang="en-US" sz="1100" dirty="0">
                <a:latin typeface="+mn-ea"/>
                <a:ea typeface="+mn-ea"/>
              </a:rPr>
              <a:t>프로젝트 </a:t>
            </a:r>
            <a:r>
              <a:rPr lang="ko-KR" altLang="en-US" sz="1100" dirty="0" err="1">
                <a:latin typeface="+mn-ea"/>
                <a:ea typeface="+mn-ea"/>
              </a:rPr>
              <a:t>수행기간</a:t>
            </a:r>
            <a:r>
              <a:rPr lang="en-US" altLang="ko-KR" sz="1100" dirty="0">
                <a:latin typeface="+mn-ea"/>
                <a:ea typeface="+mn-ea"/>
              </a:rPr>
              <a:t>: 2017.03~2018.04 (9</a:t>
            </a:r>
            <a:r>
              <a:rPr lang="ko-KR" altLang="en-US" sz="1100" dirty="0">
                <a:latin typeface="+mn-ea"/>
                <a:ea typeface="+mn-ea"/>
              </a:rPr>
              <a:t>개월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3" name="Google Shape;499;p35"/>
          <p:cNvSpPr txBox="1">
            <a:spLocks/>
          </p:cNvSpPr>
          <p:nvPr/>
        </p:nvSpPr>
        <p:spPr>
          <a:xfrm>
            <a:off x="2271022" y="3449032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 sz="1400" dirty="0" smtClean="0">
                <a:latin typeface="+mn-ea"/>
                <a:ea typeface="+mn-ea"/>
              </a:rPr>
              <a:t>프로젝트 </a:t>
            </a: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en-US" altLang="ko-KR" sz="1400" dirty="0" smtClean="0">
                <a:latin typeface="+mn-ea"/>
                <a:ea typeface="+mn-ea"/>
              </a:rPr>
              <a:t>AVSS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4" name="Google Shape;500;p35"/>
          <p:cNvSpPr txBox="1">
            <a:spLocks/>
          </p:cNvSpPr>
          <p:nvPr/>
        </p:nvSpPr>
        <p:spPr>
          <a:xfrm>
            <a:off x="7297976" y="3421732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3600" dirty="0" smtClean="0">
                <a:latin typeface="+mn-ea"/>
                <a:ea typeface="+mn-ea"/>
              </a:rPr>
              <a:t>25</a:t>
            </a:r>
            <a:endParaRPr lang="en" sz="3600" dirty="0">
              <a:latin typeface="+mn-ea"/>
              <a:ea typeface="+mn-ea"/>
            </a:endParaRPr>
          </a:p>
        </p:txBody>
      </p:sp>
      <p:sp>
        <p:nvSpPr>
          <p:cNvPr id="35" name="Google Shape;509;p35"/>
          <p:cNvSpPr txBox="1">
            <a:spLocks/>
          </p:cNvSpPr>
          <p:nvPr/>
        </p:nvSpPr>
        <p:spPr>
          <a:xfrm flipH="1">
            <a:off x="2640676" y="3813232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/>
            <a:r>
              <a:rPr lang="ko-KR" altLang="en-US" sz="1100" dirty="0">
                <a:latin typeface="+mn-ea"/>
                <a:ea typeface="+mn-ea"/>
              </a:rPr>
              <a:t>프로젝트 </a:t>
            </a:r>
            <a:r>
              <a:rPr lang="ko-KR" altLang="en-US" sz="1100" dirty="0" err="1">
                <a:latin typeface="+mn-ea"/>
                <a:ea typeface="+mn-ea"/>
              </a:rPr>
              <a:t>수행기간</a:t>
            </a:r>
            <a:r>
              <a:rPr lang="en-US" altLang="ko-KR" sz="1100" dirty="0">
                <a:latin typeface="+mn-ea"/>
                <a:ea typeface="+mn-ea"/>
              </a:rPr>
              <a:t>: 2018.02~2018.10 (8</a:t>
            </a:r>
            <a:r>
              <a:rPr lang="ko-KR" altLang="en-US" sz="1100" dirty="0">
                <a:latin typeface="+mn-ea"/>
                <a:ea typeface="+mn-ea"/>
              </a:rPr>
              <a:t>개월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6" name="Google Shape;499;p35"/>
          <p:cNvSpPr txBox="1">
            <a:spLocks/>
          </p:cNvSpPr>
          <p:nvPr/>
        </p:nvSpPr>
        <p:spPr>
          <a:xfrm>
            <a:off x="2249216" y="4186103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 sz="1400" dirty="0" smtClean="0">
                <a:latin typeface="+mn-ea"/>
                <a:ea typeface="+mn-ea"/>
              </a:rPr>
              <a:t>프로젝트 </a:t>
            </a:r>
            <a:r>
              <a:rPr lang="en-US" altLang="ko-KR" sz="1400" dirty="0" smtClean="0">
                <a:latin typeface="+mn-ea"/>
                <a:ea typeface="+mn-ea"/>
              </a:rPr>
              <a:t>– </a:t>
            </a:r>
            <a:r>
              <a:rPr lang="ko-KR" altLang="en-US" sz="1400" dirty="0" smtClean="0">
                <a:latin typeface="+mn-ea"/>
                <a:ea typeface="+mn-ea"/>
              </a:rPr>
              <a:t>데이터 </a:t>
            </a:r>
            <a:r>
              <a:rPr lang="ko-KR" altLang="en-US" sz="1400" dirty="0" err="1" smtClean="0">
                <a:latin typeface="+mn-ea"/>
                <a:ea typeface="+mn-ea"/>
              </a:rPr>
              <a:t>수집장치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7" name="Google Shape;500;p35"/>
          <p:cNvSpPr txBox="1">
            <a:spLocks/>
          </p:cNvSpPr>
          <p:nvPr/>
        </p:nvSpPr>
        <p:spPr>
          <a:xfrm>
            <a:off x="7276170" y="4158803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3600" dirty="0" smtClean="0">
                <a:latin typeface="+mn-ea"/>
                <a:ea typeface="+mn-ea"/>
              </a:rPr>
              <a:t>30</a:t>
            </a:r>
            <a:endParaRPr lang="en" sz="3600" dirty="0">
              <a:latin typeface="+mn-ea"/>
              <a:ea typeface="+mn-ea"/>
            </a:endParaRPr>
          </a:p>
        </p:txBody>
      </p:sp>
      <p:sp>
        <p:nvSpPr>
          <p:cNvPr id="38" name="Google Shape;509;p35"/>
          <p:cNvSpPr txBox="1">
            <a:spLocks/>
          </p:cNvSpPr>
          <p:nvPr/>
        </p:nvSpPr>
        <p:spPr>
          <a:xfrm flipH="1">
            <a:off x="2618870" y="4550303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/>
            <a:r>
              <a:rPr lang="ko-KR" altLang="en-US" sz="1100" dirty="0">
                <a:latin typeface="+mn-ea"/>
                <a:ea typeface="+mn-ea"/>
              </a:rPr>
              <a:t>프로젝트 </a:t>
            </a:r>
            <a:r>
              <a:rPr lang="ko-KR" altLang="en-US" sz="1100" dirty="0" err="1">
                <a:latin typeface="+mn-ea"/>
                <a:ea typeface="+mn-ea"/>
              </a:rPr>
              <a:t>수행기간</a:t>
            </a:r>
            <a:r>
              <a:rPr lang="en-US" altLang="ko-KR" sz="1100" dirty="0">
                <a:latin typeface="+mn-ea"/>
                <a:ea typeface="+mn-ea"/>
              </a:rPr>
              <a:t>: 2019.09~2020.05 (8</a:t>
            </a:r>
            <a:r>
              <a:rPr lang="ko-KR" altLang="en-US" sz="1100" dirty="0">
                <a:latin typeface="+mn-ea"/>
                <a:ea typeface="+mn-ea"/>
              </a:rPr>
              <a:t>개월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endParaRPr lang="ko-KR" altLang="en-US" sz="11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err="1" smtClean="0">
                <a:latin typeface="+mn-ea"/>
                <a:ea typeface="+mn-ea"/>
              </a:rPr>
              <a:t>Hardward</a:t>
            </a:r>
            <a:r>
              <a:rPr lang="en-US" altLang="ko-KR" sz="1600" b="1" dirty="0" smtClean="0">
                <a:latin typeface="+mn-ea"/>
                <a:ea typeface="+mn-ea"/>
              </a:rPr>
              <a:t> Debugging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육상발전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엔진제어기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종류의 모듈 </a:t>
            </a:r>
            <a:r>
              <a:rPr lang="en-US" altLang="ko-KR" sz="1400" dirty="0"/>
              <a:t>Test </a:t>
            </a:r>
            <a:r>
              <a:rPr lang="ko-KR" altLang="en-US" sz="1400" dirty="0"/>
              <a:t>프로그램 </a:t>
            </a:r>
            <a:endParaRPr lang="en-US" altLang="ko-KR" sz="1400" dirty="0" smtClean="0"/>
          </a:p>
          <a:p>
            <a:pPr marL="139700" indent="0" algn="l"/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이식 </a:t>
            </a:r>
            <a:r>
              <a:rPr lang="ko-KR" altLang="en-US" sz="1400" dirty="0"/>
              <a:t>후 </a:t>
            </a:r>
            <a:r>
              <a:rPr lang="en-US" altLang="ko-KR" sz="1400" dirty="0"/>
              <a:t>I/O </a:t>
            </a:r>
            <a:r>
              <a:rPr lang="ko-KR" altLang="en-US" sz="1400" dirty="0"/>
              <a:t>테스트 진행</a:t>
            </a:r>
            <a:endParaRPr lang="en-US" altLang="ko-KR" sz="1400" dirty="0"/>
          </a:p>
          <a:p>
            <a:pPr algn="l">
              <a:buFontTx/>
              <a:buChar char="-"/>
            </a:pPr>
            <a:r>
              <a:rPr lang="ko-KR" altLang="en-US" sz="1400" dirty="0"/>
              <a:t>내부 </a:t>
            </a:r>
            <a:r>
              <a:rPr lang="en-US" altLang="ko-KR" sz="1400" dirty="0"/>
              <a:t>SPI </a:t>
            </a:r>
            <a:r>
              <a:rPr lang="ko-KR" altLang="en-US" sz="1400" dirty="0"/>
              <a:t>및 기타 파형 측정 </a:t>
            </a:r>
            <a:r>
              <a:rPr lang="ko-KR" altLang="en-US" sz="1400" dirty="0" smtClean="0"/>
              <a:t>진행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95" y="1399142"/>
            <a:ext cx="4143696" cy="3533493"/>
          </a:xfrm>
          <a:prstGeom prst="rect">
            <a:avLst/>
          </a:prstGeom>
        </p:spPr>
      </p:pic>
      <p:sp>
        <p:nvSpPr>
          <p:cNvPr id="12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20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/>
              <a:t>Firmware </a:t>
            </a:r>
            <a:r>
              <a:rPr lang="ko-KR" altLang="en-US" sz="1600" b="1" dirty="0"/>
              <a:t>작성 </a:t>
            </a:r>
            <a:r>
              <a:rPr lang="en-US" altLang="ko-KR" sz="1600" b="1" dirty="0"/>
              <a:t>(AT90CAN128)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(2</a:t>
            </a:r>
            <a:r>
              <a:rPr lang="ko-KR" altLang="en-US" sz="1600" b="1" dirty="0"/>
              <a:t>종류</a:t>
            </a:r>
            <a:r>
              <a:rPr lang="en-US" altLang="ko-KR" sz="1600" b="1" dirty="0"/>
              <a:t>)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육상발전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엔진제어기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/>
              <a:t>Main Control Module</a:t>
            </a:r>
            <a:r>
              <a:rPr lang="ko-KR" altLang="en-US" sz="1400" dirty="0"/>
              <a:t>에서 입력 받은 정보를 </a:t>
            </a:r>
            <a:r>
              <a:rPr lang="en-US" altLang="ko-KR" sz="1400" dirty="0"/>
              <a:t>Display</a:t>
            </a:r>
          </a:p>
          <a:p>
            <a:pPr algn="l">
              <a:buFontTx/>
              <a:buChar char="-"/>
            </a:pPr>
            <a:r>
              <a:rPr lang="ko-KR" altLang="en-US" sz="1400" dirty="0"/>
              <a:t>모듈에 부착된 스위치 동작에 따른 정보를 다른 모듈로 전송 </a:t>
            </a:r>
            <a:endParaRPr lang="en-US" altLang="ko-KR" sz="1400" dirty="0" smtClean="0"/>
          </a:p>
          <a:p>
            <a:pPr algn="l">
              <a:buFontTx/>
              <a:buChar char="-"/>
            </a:pPr>
            <a:r>
              <a:rPr lang="en-US" altLang="ko-KR" sz="1400" dirty="0"/>
              <a:t>RPM </a:t>
            </a:r>
            <a:r>
              <a:rPr lang="ko-KR" altLang="en-US" sz="1400" dirty="0" smtClean="0"/>
              <a:t>표시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04" y="2710150"/>
            <a:ext cx="2061384" cy="23463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95" y="2710150"/>
            <a:ext cx="1843959" cy="2341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61" y="2710150"/>
            <a:ext cx="1824020" cy="2341270"/>
          </a:xfrm>
          <a:prstGeom prst="rect">
            <a:avLst/>
          </a:prstGeom>
        </p:spPr>
      </p:pic>
      <p:sp>
        <p:nvSpPr>
          <p:cNvPr id="12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21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0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>
                <a:latin typeface="+mn-ea"/>
                <a:ea typeface="+mn-ea"/>
              </a:rPr>
              <a:t>모듈 케이스 및 </a:t>
            </a:r>
            <a:r>
              <a:rPr lang="en-US" altLang="ko-KR" sz="1600" b="1" dirty="0">
                <a:latin typeface="+mn-ea"/>
                <a:ea typeface="+mn-ea"/>
              </a:rPr>
              <a:t>Panel </a:t>
            </a:r>
            <a:r>
              <a:rPr lang="ko-KR" altLang="en-US" sz="1600" b="1" dirty="0">
                <a:latin typeface="+mn-ea"/>
                <a:ea typeface="+mn-ea"/>
              </a:rPr>
              <a:t>제작 도면 작성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육상발전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엔진제어기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92" y="1783965"/>
            <a:ext cx="2185733" cy="20829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378" y="1783965"/>
            <a:ext cx="1973327" cy="2082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026" y="1783965"/>
            <a:ext cx="2199437" cy="20829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289164" y="3391224"/>
            <a:ext cx="1056520" cy="22752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01923" y="3204049"/>
            <a:ext cx="1054023" cy="2647114"/>
          </a:xfrm>
          <a:prstGeom prst="rect">
            <a:avLst/>
          </a:prstGeom>
        </p:spPr>
      </p:pic>
      <p:sp>
        <p:nvSpPr>
          <p:cNvPr id="16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22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18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04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>
                <a:latin typeface="+mn-ea"/>
                <a:ea typeface="+mn-ea"/>
              </a:rPr>
              <a:t>전자파 및 신뢰성 테스트 진행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육상발전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엔진제어기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624" t="2414" r="13814" b="5633"/>
          <a:stretch/>
        </p:blipFill>
        <p:spPr>
          <a:xfrm>
            <a:off x="1562877" y="1762028"/>
            <a:ext cx="2126025" cy="32065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3122" r="13801"/>
          <a:stretch/>
        </p:blipFill>
        <p:spPr>
          <a:xfrm>
            <a:off x="3989136" y="1762027"/>
            <a:ext cx="2114209" cy="16036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135" y="3744590"/>
            <a:ext cx="2114209" cy="12240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414" y="1761661"/>
            <a:ext cx="2107663" cy="16036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414" y="3744591"/>
            <a:ext cx="2107663" cy="1224015"/>
          </a:xfrm>
          <a:prstGeom prst="rect">
            <a:avLst/>
          </a:prstGeom>
        </p:spPr>
      </p:pic>
      <p:sp>
        <p:nvSpPr>
          <p:cNvPr id="20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23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07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05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>
                <a:latin typeface="+mn-ea"/>
                <a:ea typeface="+mn-ea"/>
              </a:rPr>
              <a:t>특허 </a:t>
            </a:r>
            <a:r>
              <a:rPr lang="ko-KR" altLang="en-US" sz="1600" b="1" dirty="0" err="1" smtClean="0">
                <a:latin typeface="+mn-ea"/>
                <a:ea typeface="+mn-ea"/>
              </a:rPr>
              <a:t>등록진행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육상발전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엔진제어기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05" y="1795748"/>
            <a:ext cx="2246401" cy="31287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98" y="1795749"/>
            <a:ext cx="2574698" cy="3128791"/>
          </a:xfrm>
          <a:prstGeom prst="rect">
            <a:avLst/>
          </a:prstGeom>
        </p:spPr>
      </p:pic>
      <p:sp>
        <p:nvSpPr>
          <p:cNvPr id="13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24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4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</a:t>
            </a:r>
            <a:r>
              <a:rPr lang="en-US" altLang="ko-KR" sz="3600" dirty="0" smtClean="0">
                <a:latin typeface="+mn-ea"/>
                <a:ea typeface="+mn-ea"/>
              </a:rPr>
              <a:t>AVSS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120308" y="3362050"/>
            <a:ext cx="4303642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dirty="0" smtClean="0">
                <a:latin typeface="+mn-ea"/>
                <a:ea typeface="+mn-ea"/>
              </a:rPr>
              <a:t>2018.02~2018.10 (8</a:t>
            </a:r>
            <a:r>
              <a:rPr lang="ko-KR" altLang="en-US" dirty="0" smtClean="0">
                <a:latin typeface="+mn-ea"/>
                <a:ea typeface="+mn-ea"/>
              </a:rPr>
              <a:t>개월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05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25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9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err="1" smtClean="0">
                <a:latin typeface="+mn-ea"/>
                <a:ea typeface="+mn-ea"/>
              </a:rPr>
              <a:t>Hardward</a:t>
            </a:r>
            <a:r>
              <a:rPr lang="en-US" altLang="ko-KR" sz="1600" b="1" dirty="0" smtClean="0">
                <a:latin typeface="+mn-ea"/>
                <a:ea typeface="+mn-ea"/>
              </a:rPr>
              <a:t> Debugging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[AVSS]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ko-KR" altLang="en-US" sz="1400" dirty="0" smtClean="0"/>
              <a:t>테스트 프로그램 작성 </a:t>
            </a:r>
            <a:r>
              <a:rPr lang="en-US" altLang="ko-KR" sz="1400" dirty="0" smtClean="0"/>
              <a:t>I/O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  <a:p>
            <a:pPr algn="l">
              <a:buFontTx/>
              <a:buChar char="-"/>
            </a:pPr>
            <a:r>
              <a:rPr lang="ko-KR" altLang="en-US" sz="1400" dirty="0" smtClean="0"/>
              <a:t>내부 </a:t>
            </a:r>
            <a:r>
              <a:rPr lang="en-US" altLang="ko-KR" sz="1400" dirty="0" smtClean="0"/>
              <a:t>SPI  </a:t>
            </a:r>
            <a:r>
              <a:rPr lang="ko-KR" altLang="en-US" sz="1400" dirty="0" smtClean="0"/>
              <a:t>및 기타 파형 측정 진행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6944" r="26459"/>
          <a:stretch/>
        </p:blipFill>
        <p:spPr>
          <a:xfrm>
            <a:off x="5235737" y="776900"/>
            <a:ext cx="3638550" cy="4203153"/>
          </a:xfrm>
          <a:prstGeom prst="rect">
            <a:avLst/>
          </a:prstGeom>
        </p:spPr>
      </p:pic>
      <p:sp>
        <p:nvSpPr>
          <p:cNvPr id="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26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9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/>
              <a:t>Firmware </a:t>
            </a:r>
            <a:r>
              <a:rPr lang="ko-KR" altLang="en-US" sz="1600" b="1" dirty="0"/>
              <a:t>작성</a:t>
            </a:r>
            <a:r>
              <a:rPr lang="en-US" altLang="ko-KR" sz="1600" b="1" dirty="0"/>
              <a:t>(</a:t>
            </a:r>
            <a:r>
              <a:rPr lang="en-US" altLang="ko-KR" sz="1600" b="1" dirty="0" smtClean="0"/>
              <a:t>STM32F207)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[AVSS]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/>
              <a:t>TCP/IP Modbus </a:t>
            </a:r>
            <a:r>
              <a:rPr lang="ko-KR" altLang="en-US" sz="1400" dirty="0"/>
              <a:t>소스 </a:t>
            </a:r>
            <a:r>
              <a:rPr lang="ko-KR" altLang="en-US" sz="1400" dirty="0" smtClean="0"/>
              <a:t>작성</a:t>
            </a:r>
            <a:endParaRPr lang="en-US" altLang="ko-KR" sz="1400" dirty="0" smtClean="0"/>
          </a:p>
          <a:p>
            <a:pPr algn="l">
              <a:buFontTx/>
              <a:buChar char="-"/>
            </a:pPr>
            <a:r>
              <a:rPr lang="en-US" altLang="ko-KR" sz="1400" dirty="0"/>
              <a:t>Logic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pPr algn="l">
              <a:buFontTx/>
              <a:buChar char="-"/>
            </a:pPr>
            <a:r>
              <a:rPr lang="en-US" altLang="ko-KR" sz="1400" dirty="0"/>
              <a:t>Ethernet </a:t>
            </a:r>
            <a:r>
              <a:rPr lang="ko-KR" altLang="en-US" sz="1400" dirty="0"/>
              <a:t>통신 소스 작성</a:t>
            </a:r>
            <a:r>
              <a:rPr lang="en-US" altLang="ko-KR" sz="1400" dirty="0"/>
              <a:t> </a:t>
            </a:r>
          </a:p>
          <a:p>
            <a:pPr algn="l">
              <a:buFontTx/>
              <a:buChar char="-"/>
            </a:pPr>
            <a:endParaRPr lang="en-US" altLang="ko-KR" sz="1400" dirty="0" smtClean="0"/>
          </a:p>
          <a:p>
            <a:pPr marL="139700" indent="0" algn="l"/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"/>
          <a:stretch/>
        </p:blipFill>
        <p:spPr>
          <a:xfrm>
            <a:off x="4265599" y="1820475"/>
            <a:ext cx="4713149" cy="3113641"/>
          </a:xfrm>
          <a:prstGeom prst="rect">
            <a:avLst/>
          </a:prstGeom>
        </p:spPr>
      </p:pic>
      <p:sp>
        <p:nvSpPr>
          <p:cNvPr id="10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27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5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/>
              <a:t>전자파 및 </a:t>
            </a:r>
            <a:r>
              <a:rPr lang="ko-KR" altLang="en-US" sz="1600" b="1" dirty="0" err="1" smtClean="0"/>
              <a:t>환경시험</a:t>
            </a:r>
            <a:r>
              <a:rPr lang="ko-KR" altLang="en-US" sz="1600" b="1" dirty="0" smtClean="0"/>
              <a:t> 진행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[AVSS]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1" y="2364007"/>
            <a:ext cx="2611526" cy="1948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506" y="2364007"/>
            <a:ext cx="2625057" cy="1948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82" y="2364007"/>
            <a:ext cx="2699066" cy="1948703"/>
          </a:xfrm>
          <a:prstGeom prst="rect">
            <a:avLst/>
          </a:prstGeom>
        </p:spPr>
      </p:pic>
      <p:sp>
        <p:nvSpPr>
          <p:cNvPr id="12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28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53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04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/>
              <a:t>모듈 케이스 제작</a:t>
            </a:r>
            <a:r>
              <a:rPr lang="en-US" altLang="ko-KR" sz="1600" b="1" dirty="0" smtClean="0"/>
              <a:t>(AUTOCAD / CATIA)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[AVSS]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" name="Google Shape;1057;p56"/>
          <p:cNvSpPr/>
          <p:nvPr/>
        </p:nvSpPr>
        <p:spPr>
          <a:xfrm>
            <a:off x="720050" y="4356911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05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2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4356911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/>
              <a:t>Filed </a:t>
            </a:r>
            <a:r>
              <a:rPr lang="en-US" altLang="ko-KR" sz="1600" b="1" dirty="0"/>
              <a:t>Test </a:t>
            </a:r>
            <a:r>
              <a:rPr lang="ko-KR" altLang="en-US" sz="1600" b="1" dirty="0"/>
              <a:t>및 해상 시운전 지원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삼호</a:t>
            </a:r>
            <a:r>
              <a:rPr lang="ko-KR" altLang="en-US" sz="1600" b="1" dirty="0"/>
              <a:t> 중공업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대한조선</a:t>
            </a:r>
            <a:r>
              <a:rPr lang="en-US" altLang="ko-KR" sz="1600" b="1" dirty="0"/>
              <a:t>)</a:t>
            </a:r>
          </a:p>
          <a:p>
            <a:pPr algn="l"/>
            <a:endParaRPr lang="en-US" altLang="ko-KR" sz="1600" b="1" dirty="0"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5919"/>
          <a:stretch/>
        </p:blipFill>
        <p:spPr>
          <a:xfrm>
            <a:off x="720050" y="1804923"/>
            <a:ext cx="4040157" cy="20814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05" y="1817510"/>
            <a:ext cx="4103876" cy="2068851"/>
          </a:xfrm>
          <a:prstGeom prst="rect">
            <a:avLst/>
          </a:prstGeom>
        </p:spPr>
      </p:pic>
      <p:sp>
        <p:nvSpPr>
          <p:cNvPr id="15" name="부제목 2"/>
          <p:cNvSpPr txBox="1">
            <a:spLocks/>
          </p:cNvSpPr>
          <p:nvPr/>
        </p:nvSpPr>
        <p:spPr>
          <a:xfrm>
            <a:off x="1832410" y="3900969"/>
            <a:ext cx="1815435" cy="535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latin typeface="+mn-ea"/>
              </a:rPr>
              <a:t>CATIA 3D </a:t>
            </a:r>
            <a:r>
              <a:rPr lang="ko-KR" altLang="en-US" sz="1400" dirty="0" smtClean="0">
                <a:latin typeface="+mn-ea"/>
              </a:rPr>
              <a:t>도면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6416064" y="3946695"/>
            <a:ext cx="1071158" cy="34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latin typeface="+mn-ea"/>
              </a:rPr>
              <a:t>실제 제품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29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국책사업 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</a:t>
            </a:r>
            <a:r>
              <a:rPr lang="ko-KR" altLang="en-US" sz="3600" dirty="0" err="1" smtClean="0">
                <a:latin typeface="+mn-ea"/>
                <a:ea typeface="+mn-ea"/>
              </a:rPr>
              <a:t>드릴쉽</a:t>
            </a:r>
            <a:r>
              <a:rPr lang="ko-KR" altLang="en-US" sz="3600" dirty="0" smtClean="0">
                <a:latin typeface="+mn-ea"/>
                <a:ea typeface="+mn-ea"/>
              </a:rPr>
              <a:t> </a:t>
            </a:r>
            <a:r>
              <a:rPr lang="ko-KR" altLang="en-US" sz="3600" dirty="0" err="1" smtClean="0">
                <a:latin typeface="+mn-ea"/>
                <a:ea typeface="+mn-ea"/>
              </a:rPr>
              <a:t>엔진제어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2015.07~2016.07 (1</a:t>
            </a:r>
            <a:r>
              <a:rPr lang="ko-KR" altLang="en-US" dirty="0" smtClean="0">
                <a:latin typeface="+mn-ea"/>
                <a:ea typeface="+mn-ea"/>
              </a:rPr>
              <a:t>년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01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03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</a:t>
            </a:r>
            <a:r>
              <a:rPr lang="ko-KR" altLang="en-US" sz="3600" dirty="0" smtClean="0">
                <a:latin typeface="+mn-ea"/>
                <a:ea typeface="+mn-ea"/>
              </a:rPr>
              <a:t>데이터 </a:t>
            </a:r>
            <a:r>
              <a:rPr lang="ko-KR" altLang="en-US" sz="3600" dirty="0" err="1" smtClean="0">
                <a:latin typeface="+mn-ea"/>
                <a:ea typeface="+mn-ea"/>
              </a:rPr>
              <a:t>수집장치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120308" y="3362050"/>
            <a:ext cx="4303642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dirty="0" smtClean="0">
                <a:latin typeface="+mn-ea"/>
                <a:ea typeface="+mn-ea"/>
              </a:rPr>
              <a:t>2019.09~2020.05 (8</a:t>
            </a:r>
            <a:r>
              <a:rPr lang="ko-KR" altLang="en-US" dirty="0" smtClean="0">
                <a:latin typeface="+mn-ea"/>
                <a:ea typeface="+mn-ea"/>
              </a:rPr>
              <a:t>개월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06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30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30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 smtClean="0">
                <a:latin typeface="+mn-ea"/>
                <a:ea typeface="+mn-ea"/>
              </a:rPr>
              <a:t>회로도 작성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(MCU </a:t>
            </a:r>
            <a:r>
              <a:rPr lang="ko-KR" altLang="en-US" sz="1600" b="1" dirty="0" smtClean="0">
                <a:latin typeface="+mn-ea"/>
                <a:ea typeface="+mn-ea"/>
              </a:rPr>
              <a:t>및 </a:t>
            </a:r>
            <a:r>
              <a:rPr lang="en-US" altLang="ko-KR" sz="1600" b="1" dirty="0" smtClean="0">
                <a:latin typeface="+mn-ea"/>
                <a:ea typeface="+mn-ea"/>
              </a:rPr>
              <a:t>Ethernet </a:t>
            </a:r>
            <a:r>
              <a:rPr lang="ko-KR" altLang="en-US" sz="1600" b="1" dirty="0" smtClean="0">
                <a:latin typeface="+mn-ea"/>
                <a:ea typeface="+mn-ea"/>
              </a:rPr>
              <a:t>부분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수집장치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0" y="2029250"/>
            <a:ext cx="2956181" cy="2811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72" y="2485192"/>
            <a:ext cx="4904263" cy="1963630"/>
          </a:xfrm>
          <a:prstGeom prst="rect">
            <a:avLst/>
          </a:prstGeom>
        </p:spPr>
      </p:pic>
      <p:sp>
        <p:nvSpPr>
          <p:cNvPr id="11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31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6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/>
              <a:t>Firmware </a:t>
            </a:r>
            <a:r>
              <a:rPr lang="ko-KR" altLang="en-US" sz="1600" b="1" dirty="0"/>
              <a:t>작성</a:t>
            </a:r>
            <a:r>
              <a:rPr lang="en-US" altLang="ko-KR" sz="1600" b="1" dirty="0"/>
              <a:t>(IAR)</a:t>
            </a:r>
          </a:p>
          <a:p>
            <a:pPr algn="l"/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수집장치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4"/>
            <a:ext cx="7212093" cy="2172405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CUBE </a:t>
            </a:r>
            <a:r>
              <a:rPr lang="en-US" altLang="ko-KR" sz="1400" dirty="0">
                <a:latin typeface="+mn-ea"/>
                <a:ea typeface="+mn-ea"/>
              </a:rPr>
              <a:t>MX </a:t>
            </a:r>
            <a:r>
              <a:rPr lang="ko-KR" altLang="en-US" sz="1400" dirty="0">
                <a:latin typeface="+mn-ea"/>
                <a:ea typeface="+mn-ea"/>
              </a:rPr>
              <a:t>사용 </a:t>
            </a:r>
            <a:r>
              <a:rPr lang="en-US" altLang="ko-KR" sz="1400" dirty="0">
                <a:latin typeface="+mn-ea"/>
                <a:ea typeface="+mn-ea"/>
              </a:rPr>
              <a:t>(HAL</a:t>
            </a:r>
            <a:r>
              <a:rPr lang="ko-KR" altLang="en-US" sz="1400" dirty="0">
                <a:latin typeface="+mn-ea"/>
                <a:ea typeface="+mn-ea"/>
              </a:rPr>
              <a:t>드라이버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Bootloader </a:t>
            </a:r>
            <a:r>
              <a:rPr lang="ko-KR" altLang="en-US" sz="1400" dirty="0" smtClean="0">
                <a:latin typeface="+mn-ea"/>
                <a:ea typeface="+mn-ea"/>
              </a:rPr>
              <a:t>작성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Serial </a:t>
            </a:r>
            <a:r>
              <a:rPr lang="ko-KR" altLang="en-US" sz="1400" dirty="0">
                <a:latin typeface="+mn-ea"/>
              </a:rPr>
              <a:t>통신 및 </a:t>
            </a:r>
            <a:r>
              <a:rPr lang="en-US" altLang="ko-KR" sz="1400" dirty="0">
                <a:latin typeface="+mn-ea"/>
              </a:rPr>
              <a:t>Ethernet </a:t>
            </a:r>
            <a:r>
              <a:rPr lang="ko-KR" altLang="en-US" sz="1400" dirty="0">
                <a:latin typeface="+mn-ea"/>
              </a:rPr>
              <a:t>통신 코드 작성</a:t>
            </a:r>
            <a:endParaRPr lang="en-US" altLang="ko-KR" sz="1400" dirty="0">
              <a:latin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Digital Input </a:t>
            </a:r>
            <a:r>
              <a:rPr lang="ko-KR" altLang="en-US" sz="1400" dirty="0">
                <a:latin typeface="+mn-ea"/>
              </a:rPr>
              <a:t>코드 작성</a:t>
            </a:r>
            <a:endParaRPr lang="en-US" altLang="ko-KR" sz="1400" dirty="0">
              <a:latin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PC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TCP/IP </a:t>
            </a:r>
            <a:r>
              <a:rPr lang="ko-KR" altLang="en-US" sz="1400" dirty="0">
                <a:latin typeface="+mn-ea"/>
              </a:rPr>
              <a:t>통신 코드 작성 및 데이터 송수신 코드 작성</a:t>
            </a:r>
            <a:endParaRPr lang="en-US" altLang="ko-KR" sz="1400" dirty="0">
              <a:latin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PC</a:t>
            </a:r>
            <a:r>
              <a:rPr lang="ko-KR" altLang="en-US" sz="1400" dirty="0">
                <a:latin typeface="+mn-ea"/>
              </a:rPr>
              <a:t>에서 받은 데이터를 </a:t>
            </a:r>
            <a:r>
              <a:rPr lang="en-US" altLang="ko-KR" sz="1400" dirty="0">
                <a:latin typeface="+mn-ea"/>
              </a:rPr>
              <a:t>Flash Memory </a:t>
            </a:r>
            <a:r>
              <a:rPr lang="ko-KR" altLang="en-US" sz="1400" dirty="0">
                <a:latin typeface="+mn-ea"/>
              </a:rPr>
              <a:t>저장 코드 </a:t>
            </a:r>
            <a:r>
              <a:rPr lang="ko-KR" altLang="en-US" sz="1400" dirty="0" smtClean="0">
                <a:latin typeface="+mn-ea"/>
              </a:rPr>
              <a:t>작성</a:t>
            </a:r>
            <a:endParaRPr lang="en-US" altLang="ko-KR" sz="1400" dirty="0" smtClean="0">
              <a:latin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PC</a:t>
            </a:r>
            <a:r>
              <a:rPr lang="ko-KR" altLang="en-US" sz="1400" dirty="0">
                <a:latin typeface="+mn-ea"/>
              </a:rPr>
              <a:t> 프로그램으로 </a:t>
            </a:r>
            <a:r>
              <a:rPr lang="en-US" altLang="ko-KR" sz="1400" dirty="0">
                <a:latin typeface="+mn-ea"/>
              </a:rPr>
              <a:t>Firmware </a:t>
            </a:r>
            <a:r>
              <a:rPr lang="ko-KR" altLang="en-US" sz="1400" dirty="0">
                <a:latin typeface="+mn-ea"/>
              </a:rPr>
              <a:t>업데이트 코드 작성 </a:t>
            </a:r>
            <a:r>
              <a:rPr lang="en-US" altLang="ko-KR" sz="1400" dirty="0">
                <a:latin typeface="+mn-ea"/>
              </a:rPr>
              <a:t>(TCP/IP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UDP </a:t>
            </a:r>
            <a:r>
              <a:rPr lang="ko-KR" altLang="en-US" sz="1400" dirty="0">
                <a:latin typeface="+mn-ea"/>
              </a:rPr>
              <a:t>통신 코드 </a:t>
            </a:r>
            <a:r>
              <a:rPr lang="ko-KR" altLang="en-US" sz="1400" dirty="0" smtClean="0">
                <a:latin typeface="+mn-ea"/>
              </a:rPr>
              <a:t>작성</a:t>
            </a:r>
            <a:endParaRPr lang="en-US" altLang="ko-KR" sz="1400" dirty="0" smtClean="0">
              <a:latin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latin typeface="+mn-ea"/>
              </a:rPr>
              <a:t>WIFI </a:t>
            </a:r>
            <a:r>
              <a:rPr lang="ko-KR" altLang="en-US" sz="1400" dirty="0">
                <a:latin typeface="+mn-ea"/>
              </a:rPr>
              <a:t>모듈 소스 코드 작성</a:t>
            </a: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8" name="Google Shape;1057;p56"/>
          <p:cNvSpPr/>
          <p:nvPr/>
        </p:nvSpPr>
        <p:spPr>
          <a:xfrm>
            <a:off x="720050" y="428299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1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428299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600" b="1" dirty="0" smtClean="0">
                <a:latin typeface="+mn-ea"/>
                <a:ea typeface="+mn-ea"/>
              </a:rPr>
              <a:t>Hardware </a:t>
            </a:r>
            <a:r>
              <a:rPr lang="en-US" altLang="ko-KR" sz="1600" b="1" dirty="0" smtClean="0">
                <a:latin typeface="+mn-ea"/>
                <a:ea typeface="+mn-ea"/>
              </a:rPr>
              <a:t>Debugging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2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32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7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04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194350"/>
            <a:ext cx="571292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600" b="1" dirty="0"/>
              <a:t>케이스 도면 작성 </a:t>
            </a:r>
            <a:r>
              <a:rPr lang="en-US" altLang="ko-KR" sz="1600" b="1" dirty="0"/>
              <a:t>(AUTOCAD / CATIA</a:t>
            </a:r>
            <a:r>
              <a:rPr lang="en-US" altLang="ko-KR" sz="1600" b="1" dirty="0" smtClean="0"/>
              <a:t>)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33496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수집장치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프로젝트 內 담당업무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4" y="1849419"/>
            <a:ext cx="2978150" cy="14225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0" y="1849419"/>
            <a:ext cx="2979156" cy="14230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7221" r="4894" b="12501"/>
          <a:stretch/>
        </p:blipFill>
        <p:spPr>
          <a:xfrm>
            <a:off x="2426402" y="3379648"/>
            <a:ext cx="4525241" cy="1573525"/>
          </a:xfrm>
          <a:prstGeom prst="rect">
            <a:avLst/>
          </a:prstGeom>
        </p:spPr>
      </p:pic>
      <p:sp>
        <p:nvSpPr>
          <p:cNvPr id="14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33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74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2912700" y="1822080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solidFill>
                  <a:srgbClr val="434343"/>
                </a:solidFill>
                <a:latin typeface="+mn-ea"/>
                <a:ea typeface="+mn-ea"/>
              </a:rPr>
              <a:t>읽어주셔서</a:t>
            </a:r>
            <a:r>
              <a:rPr lang="en-US" altLang="ko-KR" dirty="0" smtClean="0">
                <a:solidFill>
                  <a:srgbClr val="434343"/>
                </a:solidFill>
                <a:latin typeface="+mn-ea"/>
                <a:ea typeface="+mn-ea"/>
              </a:rPr>
              <a:t/>
            </a:r>
            <a:br>
              <a:rPr lang="en-US" altLang="ko-KR" dirty="0" smtClean="0">
                <a:solidFill>
                  <a:srgbClr val="434343"/>
                </a:solidFill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감사합니다</a:t>
            </a:r>
            <a:r>
              <a:rPr lang="en-US" altLang="ko-KR" dirty="0" smtClean="0">
                <a:latin typeface="+mn-ea"/>
                <a:ea typeface="+mn-ea"/>
              </a:rPr>
              <a:t>!</a:t>
            </a:r>
            <a:endParaRPr dirty="0">
              <a:solidFill>
                <a:srgbClr val="434343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54137" y="3985146"/>
            <a:ext cx="3469863" cy="68238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1"/>
          </p:nvPr>
        </p:nvSpPr>
        <p:spPr>
          <a:xfrm>
            <a:off x="4101300" y="3347204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solidFill>
                  <a:srgbClr val="434343"/>
                </a:solidFill>
                <a:latin typeface="+mn-ea"/>
                <a:ea typeface="+mn-ea"/>
              </a:rPr>
              <a:t>강 부 식</a:t>
            </a:r>
            <a:endParaRPr lang="en-US" altLang="ko-KR" dirty="0" smtClean="0">
              <a:solidFill>
                <a:srgbClr val="434343"/>
              </a:solidFill>
              <a:latin typeface="+mn-ea"/>
              <a:ea typeface="+mn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+mn-ea"/>
                <a:ea typeface="+mn-ea"/>
              </a:rPr>
              <a:t>Kbs_007@naver.com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434343"/>
                </a:solidFill>
                <a:latin typeface="+mn-ea"/>
                <a:ea typeface="+mn-ea"/>
              </a:rPr>
              <a:t>010-3848-6040</a:t>
            </a:r>
            <a:endParaRPr dirty="0">
              <a:solidFill>
                <a:srgbClr val="43434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Hardware </a:t>
            </a:r>
            <a:r>
              <a:rPr lang="en-US" altLang="ko-KR" sz="1400" b="1" dirty="0">
                <a:latin typeface="+mn-ea"/>
                <a:ea typeface="+mn-ea"/>
              </a:rPr>
              <a:t>Debugging</a:t>
            </a: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드릴쉽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820475"/>
            <a:ext cx="4931602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PCB </a:t>
            </a:r>
            <a:r>
              <a:rPr lang="ko-KR" altLang="en-US" sz="1400" dirty="0" err="1">
                <a:latin typeface="+mn-ea"/>
                <a:ea typeface="+mn-ea"/>
              </a:rPr>
              <a:t>육안검사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 smtClean="0">
                <a:latin typeface="+mn-ea"/>
                <a:ea typeface="+mn-ea"/>
              </a:rPr>
              <a:t>진행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Firmware(STM32F205</a:t>
            </a:r>
            <a:r>
              <a:rPr lang="en-US" altLang="ko-KR" sz="1400" dirty="0">
                <a:latin typeface="+mn-ea"/>
                <a:ea typeface="+mn-ea"/>
              </a:rPr>
              <a:t>) </a:t>
            </a:r>
            <a:r>
              <a:rPr lang="ko-KR" altLang="en-US" sz="1400" dirty="0">
                <a:latin typeface="+mn-ea"/>
                <a:ea typeface="+mn-ea"/>
              </a:rPr>
              <a:t>이식 후 동작 및 파형 측정</a:t>
            </a:r>
            <a:endParaRPr lang="en-US" altLang="ko-KR" sz="1400" dirty="0">
              <a:latin typeface="+mn-ea"/>
              <a:ea typeface="+mn-ea"/>
            </a:endParaRPr>
          </a:p>
          <a:p>
            <a:pPr algn="l">
              <a:buFontTx/>
              <a:buChar char="-"/>
            </a:pPr>
            <a:r>
              <a:rPr lang="ko-KR" altLang="en-US" sz="1400" dirty="0" smtClean="0">
                <a:latin typeface="+mn-ea"/>
                <a:ea typeface="+mn-ea"/>
              </a:rPr>
              <a:t>통신 테스트 진행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85635"/>
              </p:ext>
            </p:extLst>
          </p:nvPr>
        </p:nvGraphicFramePr>
        <p:xfrm>
          <a:off x="4087257" y="2754217"/>
          <a:ext cx="4788274" cy="2226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25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Function</a:t>
                      </a:r>
                      <a:r>
                        <a:rPr lang="en-US" altLang="ko-KR" baseline="0" dirty="0" smtClean="0"/>
                        <a:t> 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통신 테스트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04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400" b="1" dirty="0" smtClean="0">
                <a:latin typeface="+mn-ea"/>
                <a:ea typeface="+mn-ea"/>
              </a:rPr>
              <a:t>모듈 케이스 작성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드릴쉽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820475"/>
            <a:ext cx="4931602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AUTOCAD</a:t>
            </a:r>
            <a:r>
              <a:rPr lang="ko-KR" altLang="en-US" sz="1400" dirty="0">
                <a:latin typeface="+mn-ea"/>
                <a:ea typeface="+mn-ea"/>
              </a:rPr>
              <a:t>를 이용하여 케이스 도면 제작 및 제품 제작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515832"/>
              </p:ext>
            </p:extLst>
          </p:nvPr>
        </p:nvGraphicFramePr>
        <p:xfrm>
          <a:off x="2035780" y="2485192"/>
          <a:ext cx="5092134" cy="2381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340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8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실제 제품 사진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05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03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ko-KR" altLang="en-US" sz="1400" b="1" dirty="0" smtClean="0">
                <a:latin typeface="+mn-ea"/>
                <a:ea typeface="+mn-ea"/>
              </a:rPr>
              <a:t>신뢰성 시험 진행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ko-KR" altLang="en-US" dirty="0" err="1" smtClean="0">
                <a:latin typeface="+mn-ea"/>
                <a:ea typeface="+mn-ea"/>
              </a:rPr>
              <a:t>드릴쉽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엔진제어</a:t>
            </a:r>
            <a:r>
              <a:rPr lang="en-US" altLang="ko-KR" dirty="0" smtClean="0">
                <a:latin typeface="+mn-ea"/>
                <a:ea typeface="+mn-ea"/>
              </a:rPr>
              <a:t>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820475"/>
            <a:ext cx="4931602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ko-KR" altLang="en-US" sz="1400" dirty="0" smtClean="0">
                <a:latin typeface="+mn-ea"/>
                <a:ea typeface="+mn-ea"/>
              </a:rPr>
              <a:t>전자파 및 신뢰성 시험 진행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1283"/>
              </p:ext>
            </p:extLst>
          </p:nvPr>
        </p:nvGraphicFramePr>
        <p:xfrm>
          <a:off x="242134" y="2885690"/>
          <a:ext cx="4285800" cy="202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34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신뢰성 테스트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전자파테스트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040329"/>
              </p:ext>
            </p:extLst>
          </p:nvPr>
        </p:nvGraphicFramePr>
        <p:xfrm>
          <a:off x="4681930" y="2885690"/>
          <a:ext cx="4285800" cy="202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34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신뢰성 테스트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전자파테스트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06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783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3910988" y="1724550"/>
            <a:ext cx="4512962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프로젝트</a:t>
            </a:r>
            <a:r>
              <a:rPr lang="en-US" altLang="ko-KR" sz="3600" dirty="0" smtClean="0">
                <a:latin typeface="+mn-ea"/>
                <a:ea typeface="+mn-ea"/>
              </a:rPr>
              <a:t/>
            </a:r>
            <a:br>
              <a:rPr lang="en-US" altLang="ko-KR" sz="3600" dirty="0" smtClean="0">
                <a:latin typeface="+mn-ea"/>
                <a:ea typeface="+mn-ea"/>
              </a:rPr>
            </a:br>
            <a:r>
              <a:rPr lang="en-US" altLang="ko-KR" sz="3600" dirty="0" smtClean="0">
                <a:latin typeface="+mn-ea"/>
                <a:ea typeface="+mn-ea"/>
              </a:rPr>
              <a:t> - COPT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프로젝트 </a:t>
            </a:r>
            <a:r>
              <a:rPr lang="ko-KR" altLang="en-US" dirty="0" err="1" smtClean="0">
                <a:latin typeface="+mn-ea"/>
                <a:ea typeface="+mn-ea"/>
              </a:rPr>
              <a:t>수행기간</a:t>
            </a:r>
            <a:r>
              <a:rPr lang="en-US" altLang="ko-KR" dirty="0" smtClean="0">
                <a:latin typeface="+mn-ea"/>
                <a:ea typeface="+mn-ea"/>
              </a:rPr>
              <a:t>: 2015.01~2015.11 (11</a:t>
            </a:r>
            <a:r>
              <a:rPr lang="ko-KR" altLang="en-US" dirty="0" smtClean="0">
                <a:latin typeface="+mn-ea"/>
                <a:ea typeface="+mn-ea"/>
              </a:rPr>
              <a:t>개월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02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54651" r="12991"/>
          <a:stretch/>
        </p:blipFill>
        <p:spPr>
          <a:xfrm>
            <a:off x="0" y="0"/>
            <a:ext cx="2495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9;p56"/>
          <p:cNvSpPr txBox="1">
            <a:spLocks/>
          </p:cNvSpPr>
          <p:nvPr/>
        </p:nvSpPr>
        <p:spPr>
          <a:xfrm>
            <a:off x="8364326" y="-48101"/>
            <a:ext cx="1022409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Font typeface="Roboto Condensed Light"/>
              <a:buNone/>
              <a:defRPr sz="2100" b="0" i="0" u="none" strike="noStrike" cap="none">
                <a:solidFill>
                  <a:srgbClr val="41294A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07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01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ARTWORK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[COPT]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820475"/>
            <a:ext cx="4931602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  <a:ea typeface="+mn-ea"/>
              </a:rPr>
              <a:t>2 LAYER PCB 3EA </a:t>
            </a:r>
            <a:r>
              <a:rPr lang="ko-KR" altLang="en-US" sz="1400" dirty="0" smtClean="0">
                <a:latin typeface="+mn-ea"/>
                <a:ea typeface="+mn-ea"/>
              </a:rPr>
              <a:t>제작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36404"/>
              </p:ext>
            </p:extLst>
          </p:nvPr>
        </p:nvGraphicFramePr>
        <p:xfrm>
          <a:off x="1178804" y="2528509"/>
          <a:ext cx="7612656" cy="23512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7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7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71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MAIN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DISPLAY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I/O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08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44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6"/>
          <p:cNvSpPr/>
          <p:nvPr/>
        </p:nvSpPr>
        <p:spPr>
          <a:xfrm>
            <a:off x="720050" y="1194350"/>
            <a:ext cx="760165" cy="4559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3F3F3"/>
                </a:solidFill>
                <a:latin typeface="+mn-ea"/>
                <a:ea typeface="+mn-ea"/>
              </a:rPr>
              <a:t>02</a:t>
            </a:r>
            <a:endParaRPr sz="2800" dirty="0">
              <a:solidFill>
                <a:srgbClr val="F3F3F3"/>
              </a:solidFill>
              <a:latin typeface="+mn-ea"/>
              <a:ea typeface="+mn-ea"/>
            </a:endParaRPr>
          </a:p>
        </p:txBody>
      </p:sp>
      <p:sp>
        <p:nvSpPr>
          <p:cNvPr id="105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5" y="1194350"/>
            <a:ext cx="4109292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Firmware </a:t>
            </a:r>
            <a:r>
              <a:rPr lang="ko-KR" altLang="en-US" sz="1400" b="1" dirty="0" smtClean="0">
                <a:latin typeface="+mn-ea"/>
                <a:ea typeface="+mn-ea"/>
              </a:rPr>
              <a:t>작성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071" name="Google Shape;1071;p56"/>
          <p:cNvSpPr txBox="1">
            <a:spLocks noGrp="1"/>
          </p:cNvSpPr>
          <p:nvPr>
            <p:ph type="ctrTitle"/>
          </p:nvPr>
        </p:nvSpPr>
        <p:spPr>
          <a:xfrm>
            <a:off x="616681" y="359450"/>
            <a:ext cx="611040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n-ea"/>
                <a:ea typeface="+mn-ea"/>
              </a:rPr>
              <a:t>[COPT]</a:t>
            </a:r>
            <a:r>
              <a:rPr lang="ko-KR" altLang="en-US" dirty="0" smtClean="0">
                <a:latin typeface="+mn-ea"/>
                <a:ea typeface="+mn-ea"/>
              </a:rPr>
              <a:t> 프로젝트 內 담당업무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1480214" y="1820475"/>
            <a:ext cx="7212093" cy="171345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algn="l">
              <a:buFontTx/>
              <a:buChar char="-"/>
            </a:pPr>
            <a:r>
              <a:rPr lang="en-US" altLang="ko-KR" sz="1400" dirty="0">
                <a:latin typeface="+mn-ea"/>
                <a:ea typeface="+mn-ea"/>
              </a:rPr>
              <a:t>MCU : </a:t>
            </a:r>
            <a:r>
              <a:rPr lang="en-US" altLang="ko-KR" sz="1400" dirty="0" smtClean="0">
                <a:latin typeface="+mn-ea"/>
                <a:ea typeface="+mn-ea"/>
              </a:rPr>
              <a:t>ATMEGA128</a:t>
            </a:r>
          </a:p>
          <a:p>
            <a:pPr algn="l">
              <a:buFontTx/>
              <a:buChar char="-"/>
            </a:pPr>
            <a:r>
              <a:rPr lang="ko-KR" altLang="en-US" sz="1400" dirty="0" smtClean="0">
                <a:latin typeface="+mn-ea"/>
                <a:ea typeface="+mn-ea"/>
              </a:rPr>
              <a:t>입력된 </a:t>
            </a:r>
            <a:r>
              <a:rPr lang="ko-KR" altLang="en-US" sz="1400" dirty="0">
                <a:latin typeface="+mn-ea"/>
                <a:ea typeface="+mn-ea"/>
              </a:rPr>
              <a:t>신호</a:t>
            </a:r>
            <a:r>
              <a:rPr lang="en-US" altLang="ko-KR" sz="1400" dirty="0">
                <a:latin typeface="+mn-ea"/>
                <a:ea typeface="+mn-ea"/>
              </a:rPr>
              <a:t>(Digital / Analog)</a:t>
            </a:r>
            <a:r>
              <a:rPr lang="ko-KR" altLang="en-US" sz="1400" dirty="0">
                <a:latin typeface="+mn-ea"/>
                <a:ea typeface="+mn-ea"/>
              </a:rPr>
              <a:t>를 바탕으로 </a:t>
            </a:r>
            <a:r>
              <a:rPr lang="en-US" altLang="ko-KR" sz="1400" dirty="0">
                <a:latin typeface="+mn-ea"/>
                <a:ea typeface="+mn-ea"/>
              </a:rPr>
              <a:t>Relay </a:t>
            </a:r>
            <a:r>
              <a:rPr lang="ko-KR" altLang="en-US" sz="1400" dirty="0">
                <a:latin typeface="+mn-ea"/>
                <a:ea typeface="+mn-ea"/>
              </a:rPr>
              <a:t>제어 및 특정 </a:t>
            </a:r>
            <a:r>
              <a:rPr lang="ko-KR" altLang="en-US" sz="1400" dirty="0" err="1">
                <a:latin typeface="+mn-ea"/>
                <a:ea typeface="+mn-ea"/>
              </a:rPr>
              <a:t>로직</a:t>
            </a:r>
            <a:r>
              <a:rPr lang="ko-KR" altLang="en-US" sz="1400" dirty="0">
                <a:latin typeface="+mn-ea"/>
                <a:ea typeface="+mn-ea"/>
              </a:rPr>
              <a:t> 동작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64753"/>
              </p:ext>
            </p:extLst>
          </p:nvPr>
        </p:nvGraphicFramePr>
        <p:xfrm>
          <a:off x="2005069" y="2599981"/>
          <a:ext cx="6147412" cy="23356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5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1059;p56"/>
          <p:cNvSpPr txBox="1">
            <a:spLocks noGrp="1"/>
          </p:cNvSpPr>
          <p:nvPr>
            <p:ph type="subTitle" idx="1"/>
          </p:nvPr>
        </p:nvSpPr>
        <p:spPr>
          <a:xfrm>
            <a:off x="8364326" y="-48101"/>
            <a:ext cx="1022409" cy="455942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139700" indent="0" algn="l"/>
            <a:r>
              <a:rPr lang="en-US" altLang="ko-KR" sz="1100" dirty="0" smtClean="0">
                <a:latin typeface="+mn-ea"/>
                <a:ea typeface="+mn-ea"/>
              </a:rPr>
              <a:t>p. 09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4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836</Words>
  <Application>Microsoft Office PowerPoint</Application>
  <PresentationFormat>화면 슬라이드 쇼(16:9)</PresentationFormat>
  <Paragraphs>211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Bahiana</vt:lpstr>
      <vt:lpstr>Barlow Semi Condensed</vt:lpstr>
      <vt:lpstr>Barlow Semi Condensed SemiBold</vt:lpstr>
      <vt:lpstr>Fira Sans Extra Condensed Medium</vt:lpstr>
      <vt:lpstr>Roboto Condensed</vt:lpstr>
      <vt:lpstr>Roboto Condensed Light</vt:lpstr>
      <vt:lpstr>맑은 고딕</vt:lpstr>
      <vt:lpstr>Arial</vt:lpstr>
      <vt:lpstr>Wingdings 3</vt:lpstr>
      <vt:lpstr>Annual Report General by Slidesgo</vt:lpstr>
      <vt:lpstr>경력 기술서</vt:lpstr>
      <vt:lpstr>국책사업 프로젝트 – 드릴쉽 엔진제어</vt:lpstr>
      <vt:lpstr>국책사업 프로젝트  - 드릴쉽 엔진제어</vt:lpstr>
      <vt:lpstr>[드릴쉽 엔진제어] 프로젝트 內 담당업무</vt:lpstr>
      <vt:lpstr>[드릴쉽 엔진제어] 프로젝트 內 담당업무</vt:lpstr>
      <vt:lpstr>[드릴쉽 엔진제어] 프로젝트 內 담당업무</vt:lpstr>
      <vt:lpstr>프로젝트  - COPT</vt:lpstr>
      <vt:lpstr>[COPT] 프로젝트 內 담당업무</vt:lpstr>
      <vt:lpstr>[COPT] 프로젝트 內 담당업무</vt:lpstr>
      <vt:lpstr>[COPT] 프로젝트 內 담당업무</vt:lpstr>
      <vt:lpstr>국책사업 프로젝트  - Helideck</vt:lpstr>
      <vt:lpstr>[Helideck] 프로젝트 內 담당업무</vt:lpstr>
      <vt:lpstr>[Helideck] 프로젝트 內 담당업무</vt:lpstr>
      <vt:lpstr>[Helideck] 프로젝트 內 담당업무</vt:lpstr>
      <vt:lpstr>[Helideck] 프로젝트 內 담당업무</vt:lpstr>
      <vt:lpstr>[Helideck] 프로젝트 內 담당업무</vt:lpstr>
      <vt:lpstr>[Helideck] 프로젝트 內 담당업무</vt:lpstr>
      <vt:lpstr>[Helideck] 프로젝트 內 담당업무</vt:lpstr>
      <vt:lpstr>프로젝트  - 육상발전 엔진 제어기</vt:lpstr>
      <vt:lpstr>[육상발전 엔진제어기] 프로젝트 內 담당업무</vt:lpstr>
      <vt:lpstr>[육상발전 엔진제어기] 프로젝트 內 담당업무</vt:lpstr>
      <vt:lpstr>[육상발전 엔진제어기] 프로젝트 內 담당업무</vt:lpstr>
      <vt:lpstr>[육상발전 엔진제어기] 프로젝트 內 담당업무</vt:lpstr>
      <vt:lpstr>[육상발전 엔진제어기] 프로젝트 內 담당업무</vt:lpstr>
      <vt:lpstr>프로젝트  - AVSS</vt:lpstr>
      <vt:lpstr>[AVSS] 프로젝트 內 담당업무</vt:lpstr>
      <vt:lpstr>[AVSS] 프로젝트 內 담당업무</vt:lpstr>
      <vt:lpstr>[AVSS] 프로젝트 內 담당업무</vt:lpstr>
      <vt:lpstr>[AVSS] 프로젝트 內 담당업무</vt:lpstr>
      <vt:lpstr>프로젝트  - 데이터 수집장치</vt:lpstr>
      <vt:lpstr>[데이터 수집장치] 프로젝트 內 담당업무</vt:lpstr>
      <vt:lpstr>[데이터 수집장치] 프로젝트 內 담당업무</vt:lpstr>
      <vt:lpstr>[데이터 수집장치] 프로젝트 內 담당업무</vt:lpstr>
      <vt:lpstr>읽어주셔서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경력 기술서</dc:title>
  <dc:creator>user</dc:creator>
  <cp:lastModifiedBy>user</cp:lastModifiedBy>
  <cp:revision>13</cp:revision>
  <dcterms:modified xsi:type="dcterms:W3CDTF">2020-09-28T03:49:08Z</dcterms:modified>
</cp:coreProperties>
</file>